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77" r:id="rId4"/>
    <p:sldId id="280" r:id="rId5"/>
    <p:sldId id="278" r:id="rId6"/>
    <p:sldId id="274" r:id="rId7"/>
    <p:sldId id="275" r:id="rId8"/>
    <p:sldId id="258" r:id="rId9"/>
    <p:sldId id="279" r:id="rId10"/>
    <p:sldId id="260" r:id="rId11"/>
    <p:sldId id="276" r:id="rId12"/>
    <p:sldId id="267" r:id="rId13"/>
    <p:sldId id="268" r:id="rId14"/>
    <p:sldId id="261" r:id="rId15"/>
    <p:sldId id="281" r:id="rId16"/>
    <p:sldId id="282" r:id="rId17"/>
    <p:sldId id="283" r:id="rId18"/>
    <p:sldId id="264" r:id="rId19"/>
    <p:sldId id="270" r:id="rId20"/>
    <p:sldId id="265" r:id="rId21"/>
    <p:sldId id="272" r:id="rId2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991" autoAdjust="0"/>
  </p:normalViewPr>
  <p:slideViewPr>
    <p:cSldViewPr>
      <p:cViewPr varScale="1">
        <p:scale>
          <a:sx n="108" d="100"/>
          <a:sy n="108" d="100"/>
        </p:scale>
        <p:origin x="-17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EA1ADA-7381-49D4-A9EA-A884A1E1E991}" type="datetimeFigureOut">
              <a:rPr lang="zh-CN" altLang="en-US" smtClean="0"/>
              <a:pPr/>
              <a:t>2021/5/24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99992-1961-48DB-8025-8FDB0FD4A81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499992-1961-48DB-8025-8FDB0FD4A812}"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499992-1961-48DB-8025-8FDB0FD4A812}"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2499992-1961-48DB-8025-8FDB0FD4A812}" type="slidenum">
              <a:rPr lang="zh-CN" altLang="en-US" smtClean="0"/>
              <a:pPr/>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17" name="页脚占位符 16"/>
          <p:cNvSpPr>
            <a:spLocks noGrp="1"/>
          </p:cNvSpPr>
          <p:nvPr>
            <p:ph type="ftr" sz="quarter" idx="11"/>
          </p:nvPr>
        </p:nvSpPr>
        <p:spPr/>
        <p:txBody>
          <a:bodyPr/>
          <a:lstStyle/>
          <a:p>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0BD8041E-F331-4304-8980-F10CBBED5949}" type="slidenum">
              <a:rPr lang="zh-CN" altLang="en-US" smtClean="0"/>
              <a:pPr/>
              <a:t>‹#›</a:t>
            </a:fld>
            <a:endParaRPr lang="zh-CN" altLang="en-US"/>
          </a:p>
        </p:txBody>
      </p:sp>
      <p:sp>
        <p:nvSpPr>
          <p:cNvPr id="7" name="矩形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4" name="日期占位符 3"/>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D8041E-F331-4304-8980-F10CBBED5949}" type="slidenum">
              <a:rPr lang="zh-CN" altLang="en-US" smtClean="0"/>
              <a:pPr/>
              <a:t>‹#›</a:t>
            </a:fld>
            <a:endParaRPr lang="zh-CN" altLang="en-US"/>
          </a:p>
        </p:txBody>
      </p:sp>
      <p:sp>
        <p:nvSpPr>
          <p:cNvPr id="8" name="内容占位符 7"/>
          <p:cNvSpPr>
            <a:spLocks noGrp="1"/>
          </p:cNvSpPr>
          <p:nvPr>
            <p:ph sz="quarter" idx="1"/>
          </p:nvPr>
        </p:nvSpPr>
        <p:spPr>
          <a:xfrm>
            <a:off x="914400" y="1447800"/>
            <a:ext cx="777240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5" name="页脚占位符 4"/>
          <p:cNvSpPr>
            <a:spLocks noGrp="1"/>
          </p:cNvSpPr>
          <p:nvPr>
            <p:ph type="ftr" sz="quarter" idx="11"/>
          </p:nvPr>
        </p:nvSpPr>
        <p:spPr>
          <a:xfrm>
            <a:off x="800100" y="6172200"/>
            <a:ext cx="4000500" cy="457200"/>
          </a:xfrm>
        </p:spPr>
        <p:txBody>
          <a:bodyPr/>
          <a:lstStyle/>
          <a:p>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146304" y="6208776"/>
            <a:ext cx="457200" cy="457200"/>
          </a:xfrm>
        </p:spPr>
        <p:txBody>
          <a:bodyPr/>
          <a:lstStyle/>
          <a:p>
            <a:fld id="{0BD8041E-F331-4304-8980-F10CBBED5949}"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D8041E-F331-4304-8980-F10CBBED5949}" type="slidenum">
              <a:rPr lang="zh-CN" altLang="en-US" smtClean="0"/>
              <a:pPr/>
              <a:t>‹#›</a:t>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7" name="日期占位符 6"/>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D8041E-F331-4304-8980-F10CBBED5949}" type="slidenum">
              <a:rPr lang="zh-CN" altLang="en-US" smtClean="0"/>
              <a:pPr/>
              <a:t>‹#›</a:t>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D8041E-F331-4304-8980-F10CBBED594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D8041E-F331-4304-8980-F10CBBED594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D8041E-F331-4304-8980-F10CBBED5949}" type="slidenum">
              <a:rPr lang="zh-CN" altLang="en-US" smtClean="0"/>
              <a:pPr/>
              <a:t>‹#›</a:t>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6" name="页脚占位符 5"/>
          <p:cNvSpPr>
            <a:spLocks noGrp="1"/>
          </p:cNvSpPr>
          <p:nvPr>
            <p:ph type="ftr" sz="quarter" idx="11"/>
          </p:nvPr>
        </p:nvSpPr>
        <p:spPr>
          <a:xfrm>
            <a:off x="914400" y="6172200"/>
            <a:ext cx="3886200" cy="457200"/>
          </a:xfrm>
        </p:spPr>
        <p:txBody>
          <a:bodyPr/>
          <a:lstStyle/>
          <a:p>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0BD8041E-F331-4304-8980-F10CBBED5949}" type="slidenum">
              <a:rPr lang="zh-CN" altLang="en-US" smtClean="0"/>
              <a:pPr/>
              <a:t>‹#›</a:t>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D8041E-F331-4304-8980-F10CBBED594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061FACDB-A4B7-4F92-9368-47425CE5825F}" type="datetimeFigureOut">
              <a:rPr lang="zh-CN" altLang="en-US" smtClean="0"/>
              <a:pPr/>
              <a:t>2021/5/24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D8041E-F331-4304-8980-F10CBBED594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61FACDB-A4B7-4F92-9368-47425CE5825F}" type="datetimeFigureOut">
              <a:rPr lang="zh-CN" altLang="en-US" smtClean="0"/>
              <a:pPr/>
              <a:t>2021/5/24</a:t>
            </a:fld>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BD8041E-F331-4304-8980-F10CBBED59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4643446"/>
            <a:ext cx="6400800" cy="2000264"/>
          </a:xfrm>
        </p:spPr>
        <p:txBody>
          <a:bodyPr>
            <a:normAutofit fontScale="32500" lnSpcReduction="20000"/>
          </a:bodyPr>
          <a:lstStyle/>
          <a:p>
            <a:endParaRPr lang="en-US" altLang="zh-CN" sz="2800" dirty="0">
              <a:solidFill>
                <a:schemeClr val="tx1"/>
              </a:solidFill>
            </a:endParaRPr>
          </a:p>
          <a:p>
            <a:endParaRPr lang="en-US" altLang="zh-CN" sz="2800" dirty="0">
              <a:solidFill>
                <a:schemeClr val="tx1"/>
              </a:solidFill>
            </a:endParaRPr>
          </a:p>
          <a:p>
            <a:endParaRPr lang="en-US" altLang="zh-CN" sz="2800" dirty="0">
              <a:solidFill>
                <a:schemeClr val="tx1"/>
              </a:solidFill>
            </a:endParaRPr>
          </a:p>
          <a:p>
            <a:endParaRPr lang="en-US" altLang="zh-CN" sz="2800" dirty="0">
              <a:solidFill>
                <a:schemeClr val="tx1"/>
              </a:solidFill>
            </a:endParaRPr>
          </a:p>
          <a:p>
            <a:endParaRPr lang="en-US" altLang="zh-CN" sz="8000" b="1" dirty="0">
              <a:solidFill>
                <a:schemeClr val="tx1"/>
              </a:solidFill>
              <a:latin typeface="微软雅黑" pitchFamily="34" charset="-122"/>
              <a:ea typeface="微软雅黑" pitchFamily="34" charset="-122"/>
            </a:endParaRPr>
          </a:p>
          <a:p>
            <a:r>
              <a:rPr lang="en-US" altLang="zh-CN" sz="6400" b="1" dirty="0">
                <a:solidFill>
                  <a:schemeClr val="tx1"/>
                </a:solidFill>
                <a:latin typeface="+mj-lt"/>
                <a:ea typeface="Arial Unicode MS" pitchFamily="34" charset="-122"/>
                <a:cs typeface="Arial Unicode MS" pitchFamily="34" charset="-122"/>
              </a:rPr>
              <a:t>Donovan Technology, Inc.</a:t>
            </a:r>
          </a:p>
          <a:p>
            <a:r>
              <a:rPr lang="en-US" altLang="zh-CN" sz="5600" dirty="0">
                <a:solidFill>
                  <a:schemeClr val="tx1"/>
                </a:solidFill>
                <a:latin typeface="+mj-lt"/>
                <a:ea typeface="Arial Unicode MS" pitchFamily="34" charset="-122"/>
                <a:cs typeface="Arial Unicode MS" pitchFamily="34" charset="-122"/>
              </a:rPr>
              <a:t>August 1, 2018</a:t>
            </a:r>
            <a:endParaRPr lang="zh-CN" altLang="en-US" sz="5600" dirty="0">
              <a:solidFill>
                <a:schemeClr val="tx1"/>
              </a:solidFill>
              <a:latin typeface="+mj-lt"/>
              <a:ea typeface="Arial Unicode MS" pitchFamily="34" charset="-122"/>
              <a:cs typeface="Arial Unicode MS" pitchFamily="34" charset="-122"/>
            </a:endParaRPr>
          </a:p>
        </p:txBody>
      </p:sp>
      <p:sp>
        <p:nvSpPr>
          <p:cNvPr id="2" name="标题 1"/>
          <p:cNvSpPr>
            <a:spLocks noGrp="1"/>
          </p:cNvSpPr>
          <p:nvPr>
            <p:ph type="ctrTitle"/>
          </p:nvPr>
        </p:nvSpPr>
        <p:spPr>
          <a:xfrm>
            <a:off x="0" y="1"/>
            <a:ext cx="9144000" cy="1428735"/>
          </a:xfrm>
        </p:spPr>
        <p:txBody>
          <a:bodyPr>
            <a:normAutofit/>
          </a:bodyPr>
          <a:lstStyle/>
          <a:p>
            <a:r>
              <a:rPr altLang="zh-CN" sz="2200" b="1" dirty="0">
                <a:solidFill>
                  <a:schemeClr val="tx1"/>
                </a:solidFill>
                <a:ea typeface="微软雅黑" pitchFamily="34" charset="-122"/>
                <a:cs typeface="Arial Unicode MS" pitchFamily="34" charset="-122"/>
              </a:rPr>
              <a:t>Demilitarization  Controlled  Detonation  Chamber (CDC)</a:t>
            </a:r>
            <a:endParaRPr lang="zh-CN" altLang="en-US" sz="2200" b="1" dirty="0">
              <a:solidFill>
                <a:schemeClr val="tx1"/>
              </a:solidFill>
              <a:ea typeface="微软雅黑" pitchFamily="34" charset="-122"/>
              <a:cs typeface="Arial Unicode MS" pitchFamily="34" charset="-122"/>
            </a:endParaRPr>
          </a:p>
        </p:txBody>
      </p:sp>
      <p:pic>
        <p:nvPicPr>
          <p:cNvPr id="9" name="图片 8" descr="CDC-110.jpg"/>
          <p:cNvPicPr>
            <a:picLocks noChangeAspect="1"/>
          </p:cNvPicPr>
          <p:nvPr/>
        </p:nvPicPr>
        <p:blipFill>
          <a:blip r:embed="rId3" cstate="print"/>
          <a:stretch>
            <a:fillRect/>
          </a:stretch>
        </p:blipFill>
        <p:spPr>
          <a:xfrm>
            <a:off x="1928794" y="2214554"/>
            <a:ext cx="5286412" cy="33575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ea typeface="微软雅黑" pitchFamily="34" charset="-122"/>
                <a:cs typeface="Arial Unicode MS" pitchFamily="34" charset="-122"/>
              </a:rPr>
              <a:t>Technology and Compliance</a:t>
            </a:r>
            <a:endParaRPr lang="zh-CN" altLang="en-US" sz="2800" b="1" dirty="0">
              <a:solidFill>
                <a:schemeClr val="tx1"/>
              </a:solidFill>
              <a:ea typeface="微软雅黑" pitchFamily="34" charset="-122"/>
              <a:cs typeface="Arial Unicode MS" pitchFamily="34" charset="-122"/>
            </a:endParaRPr>
          </a:p>
        </p:txBody>
      </p:sp>
      <p:sp>
        <p:nvSpPr>
          <p:cNvPr id="3" name="内容占位符 2"/>
          <p:cNvSpPr>
            <a:spLocks noGrp="1"/>
          </p:cNvSpPr>
          <p:nvPr>
            <p:ph sz="quarter" idx="1"/>
          </p:nvPr>
        </p:nvSpPr>
        <p:spPr>
          <a:xfrm>
            <a:off x="914400" y="1447800"/>
            <a:ext cx="7772400" cy="4695844"/>
          </a:xfrm>
        </p:spPr>
        <p:txBody>
          <a:bodyPr>
            <a:normAutofit lnSpcReduction="10000"/>
          </a:bodyPr>
          <a:lstStyle/>
          <a:p>
            <a:endParaRPr lang="en-US" altLang="zh-CN" sz="2000" dirty="0">
              <a:latin typeface="微软雅黑" pitchFamily="34" charset="-122"/>
              <a:ea typeface="微软雅黑" pitchFamily="34" charset="-122"/>
            </a:endParaRPr>
          </a:p>
          <a:p>
            <a:r>
              <a:rPr lang="en-US" altLang="zh-CN" sz="1800" dirty="0">
                <a:latin typeface="微软雅黑" pitchFamily="34" charset="-122"/>
                <a:ea typeface="微软雅黑" pitchFamily="34" charset="-122"/>
              </a:rPr>
              <a:t>Drawing on decades of knowledge, experience, testing and on-site applications,  Donovan Controlled Detonation Chamber (CDC) has become an industrial leader in destruction of munitions and suspected explosives of concern.  It was the only one approved by the U.S. Department of Defense Explosive Safety Board for the destruction of </a:t>
            </a:r>
            <a:r>
              <a:rPr lang="en-US" sz="1800" dirty="0"/>
              <a:t>conventional munitions and chemical warfare material (CWM). It meets all environmental and safety standards, and is considered the most cost-effective available method for unexploded ordnance (UXO) and CWM destruction.</a:t>
            </a:r>
            <a:r>
              <a:rPr lang="en-US" altLang="zh-CN" sz="1800" dirty="0">
                <a:latin typeface="微软雅黑" pitchFamily="34" charset="-122"/>
                <a:ea typeface="微软雅黑" pitchFamily="34" charset="-122"/>
              </a:rPr>
              <a:t> </a:t>
            </a:r>
          </a:p>
          <a:p>
            <a:r>
              <a:rPr lang="en-US" altLang="zh-CN" sz="1800" dirty="0">
                <a:latin typeface="微软雅黑" pitchFamily="34" charset="-122"/>
                <a:ea typeface="微软雅黑" pitchFamily="34" charset="-122"/>
              </a:rPr>
              <a:t>Donovan Controlled Detonation Chamber meets the DOD TM5-1300 standard, the ASTM Impulse loaded code case, and standards set by American Welding Society and American Institute of Steel Construction;</a:t>
            </a:r>
          </a:p>
          <a:p>
            <a:r>
              <a:rPr lang="en-US" altLang="zh-CN" sz="1800" dirty="0">
                <a:latin typeface="微软雅黑" pitchFamily="34" charset="-122"/>
                <a:ea typeface="微软雅黑" pitchFamily="34" charset="-122"/>
              </a:rPr>
              <a:t>Demonstration/Validation testing was concluded successful at the Defense Science and Technology Laboratory (DSTL), </a:t>
            </a:r>
            <a:r>
              <a:rPr lang="en-US" altLang="zh-CN" sz="1800" dirty="0" err="1">
                <a:latin typeface="微软雅黑" pitchFamily="34" charset="-122"/>
                <a:ea typeface="微软雅黑" pitchFamily="34" charset="-122"/>
              </a:rPr>
              <a:t>Porton</a:t>
            </a:r>
            <a:r>
              <a:rPr lang="en-US" altLang="zh-CN" sz="1800" dirty="0">
                <a:latin typeface="微软雅黑" pitchFamily="34" charset="-122"/>
                <a:ea typeface="微软雅黑" pitchFamily="34" charset="-122"/>
              </a:rPr>
              <a:t> Down, UK.</a:t>
            </a:r>
            <a:endParaRPr lang="zh-CN" altLang="en-US" sz="1800" dirty="0">
              <a:latin typeface="微软雅黑" pitchFamily="34" charset="-122"/>
              <a:ea typeface="微软雅黑"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ea typeface="微软雅黑" pitchFamily="34" charset="-122"/>
                <a:cs typeface="Arial Unicode MS" pitchFamily="34" charset="-122"/>
              </a:rPr>
              <a:t>Decades of Proven Record</a:t>
            </a:r>
            <a:endParaRPr lang="zh-CN" altLang="en-US" sz="2800" b="1" dirty="0">
              <a:solidFill>
                <a:schemeClr val="tx1"/>
              </a:solidFill>
              <a:ea typeface="微软雅黑" pitchFamily="34" charset="-122"/>
              <a:cs typeface="Arial Unicode MS" pitchFamily="34" charset="-122"/>
            </a:endParaRPr>
          </a:p>
        </p:txBody>
      </p:sp>
      <p:sp>
        <p:nvSpPr>
          <p:cNvPr id="3" name="内容占位符 2"/>
          <p:cNvSpPr>
            <a:spLocks noGrp="1"/>
          </p:cNvSpPr>
          <p:nvPr>
            <p:ph sz="quarter" idx="1"/>
          </p:nvPr>
        </p:nvSpPr>
        <p:spPr>
          <a:xfrm>
            <a:off x="914400" y="1447800"/>
            <a:ext cx="7772400" cy="5124472"/>
          </a:xfrm>
        </p:spPr>
        <p:txBody>
          <a:bodyPr>
            <a:normAutofit fontScale="25000" lnSpcReduction="20000"/>
          </a:bodyPr>
          <a:lstStyle/>
          <a:p>
            <a:endParaRPr lang="en-US" dirty="0">
              <a:latin typeface="微软雅黑" pitchFamily="34" charset="-122"/>
              <a:ea typeface="微软雅黑" pitchFamily="34" charset="-122"/>
            </a:endParaRPr>
          </a:p>
          <a:p>
            <a:r>
              <a:rPr lang="en-US" sz="7200" dirty="0">
                <a:latin typeface="微软雅黑" pitchFamily="34" charset="-122"/>
                <a:ea typeface="微软雅黑" pitchFamily="34" charset="-122"/>
              </a:rPr>
              <a:t>Donovan CDC has been either used or successfully tested in the following sites:</a:t>
            </a:r>
          </a:p>
          <a:p>
            <a:endParaRPr lang="en-US" sz="7200" dirty="0">
              <a:latin typeface="微软雅黑" pitchFamily="34" charset="-122"/>
              <a:ea typeface="微软雅黑" pitchFamily="34" charset="-122"/>
            </a:endParaRPr>
          </a:p>
          <a:p>
            <a:r>
              <a:rPr lang="en-US" sz="7200" dirty="0">
                <a:latin typeface="微软雅黑" pitchFamily="34" charset="-122"/>
                <a:ea typeface="微软雅黑" pitchFamily="34" charset="-122"/>
              </a:rPr>
              <a:t>Aberdeen Proving Grounds</a:t>
            </a:r>
          </a:p>
          <a:p>
            <a:r>
              <a:rPr lang="en-US" sz="7200" dirty="0">
                <a:latin typeface="微软雅黑" pitchFamily="34" charset="-122"/>
                <a:ea typeface="微软雅黑" pitchFamily="34" charset="-122"/>
              </a:rPr>
              <a:t>Schofield Barracks, Oahu, Hawaii</a:t>
            </a:r>
          </a:p>
          <a:p>
            <a:r>
              <a:rPr lang="en-US" sz="7200" dirty="0">
                <a:latin typeface="微软雅黑" pitchFamily="34" charset="-122"/>
                <a:ea typeface="微软雅黑" pitchFamily="34" charset="-122"/>
              </a:rPr>
              <a:t>Massachusetts Military Reservation</a:t>
            </a:r>
          </a:p>
          <a:p>
            <a:r>
              <a:rPr lang="en-US" sz="7200" dirty="0">
                <a:latin typeface="微软雅黑" pitchFamily="34" charset="-122"/>
                <a:ea typeface="微软雅黑" pitchFamily="34" charset="-122"/>
              </a:rPr>
              <a:t>Crane Naval Warfare Center, Perry, Indiana</a:t>
            </a:r>
          </a:p>
          <a:p>
            <a:r>
              <a:rPr lang="en-US" sz="7200" dirty="0">
                <a:latin typeface="微软雅黑" pitchFamily="34" charset="-122"/>
                <a:ea typeface="微软雅黑" pitchFamily="34" charset="-122"/>
              </a:rPr>
              <a:t>Blue Grass Army Depot, Kentucky</a:t>
            </a:r>
          </a:p>
          <a:p>
            <a:r>
              <a:rPr lang="en-US" sz="7200" dirty="0">
                <a:latin typeface="微软雅黑" pitchFamily="34" charset="-122"/>
                <a:ea typeface="微软雅黑" pitchFamily="34" charset="-122"/>
              </a:rPr>
              <a:t>Milan Army Ammunition Plant, Milan, Tennessee</a:t>
            </a:r>
          </a:p>
          <a:p>
            <a:r>
              <a:rPr lang="en-US" sz="7200" dirty="0">
                <a:latin typeface="微软雅黑" pitchFamily="34" charset="-122"/>
                <a:ea typeface="微软雅黑" pitchFamily="34" charset="-122"/>
              </a:rPr>
              <a:t>Red Stone Arsenal, Alabama</a:t>
            </a:r>
          </a:p>
          <a:p>
            <a:r>
              <a:rPr lang="en-US" sz="7200" dirty="0">
                <a:latin typeface="微软雅黑" pitchFamily="34" charset="-122"/>
                <a:ea typeface="微软雅黑" pitchFamily="34" charset="-122"/>
              </a:rPr>
              <a:t>Anniston Army Depot, Alabama</a:t>
            </a:r>
          </a:p>
          <a:p>
            <a:r>
              <a:rPr lang="en-US" sz="7200" dirty="0">
                <a:latin typeface="微软雅黑" pitchFamily="34" charset="-122"/>
                <a:ea typeface="微软雅黑" pitchFamily="34" charset="-122"/>
              </a:rPr>
              <a:t>U.S. Environmental Protection Agency</a:t>
            </a:r>
          </a:p>
          <a:p>
            <a:r>
              <a:rPr lang="en-US" sz="7200" dirty="0">
                <a:latin typeface="微软雅黑" pitchFamily="34" charset="-122"/>
                <a:ea typeface="微软雅黑" pitchFamily="34" charset="-122"/>
              </a:rPr>
              <a:t>Huntsville Center, US Corp of Engineers</a:t>
            </a:r>
          </a:p>
          <a:p>
            <a:r>
              <a:rPr lang="en-US" sz="7200" dirty="0">
                <a:latin typeface="微软雅黑" pitchFamily="34" charset="-122"/>
                <a:ea typeface="微软雅黑" pitchFamily="34" charset="-122"/>
              </a:rPr>
              <a:t>Spring Valley Defense Site, Washington DC</a:t>
            </a:r>
          </a:p>
          <a:p>
            <a:r>
              <a:rPr lang="en-US" sz="7200" dirty="0">
                <a:latin typeface="微软雅黑" pitchFamily="34" charset="-122"/>
                <a:ea typeface="微软雅黑" pitchFamily="34" charset="-122"/>
              </a:rPr>
              <a:t>Naval Surface Warfare Center, Silver Spring, Maryland</a:t>
            </a:r>
          </a:p>
          <a:p>
            <a:r>
              <a:rPr lang="en-US" sz="7200" dirty="0">
                <a:latin typeface="微软雅黑" pitchFamily="34" charset="-122"/>
                <a:ea typeface="微软雅黑" pitchFamily="34" charset="-122"/>
              </a:rPr>
              <a:t>Boeing </a:t>
            </a:r>
            <a:r>
              <a:rPr lang="en-US" sz="7200" dirty="0" err="1">
                <a:latin typeface="微软雅黑" pitchFamily="34" charset="-122"/>
                <a:ea typeface="微软雅黑" pitchFamily="34" charset="-122"/>
              </a:rPr>
              <a:t>Rocketdyne</a:t>
            </a:r>
            <a:r>
              <a:rPr lang="en-US" sz="7200" dirty="0">
                <a:latin typeface="微软雅黑" pitchFamily="34" charset="-122"/>
                <a:ea typeface="微软雅黑" pitchFamily="34" charset="-122"/>
              </a:rPr>
              <a:t> UXO destruction, Canoga Park, California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ea typeface="微软雅黑" pitchFamily="34" charset="-122"/>
                <a:cs typeface="Arial Unicode MS" pitchFamily="34" charset="-122"/>
              </a:rPr>
              <a:t>Destruction Capability</a:t>
            </a:r>
            <a:endParaRPr lang="zh-CN" altLang="en-US" sz="2800" b="1" dirty="0">
              <a:solidFill>
                <a:schemeClr val="tx1"/>
              </a:solidFill>
              <a:ea typeface="微软雅黑" pitchFamily="34" charset="-122"/>
              <a:cs typeface="Arial Unicode MS" pitchFamily="34" charset="-122"/>
            </a:endParaRPr>
          </a:p>
        </p:txBody>
      </p:sp>
      <p:sp>
        <p:nvSpPr>
          <p:cNvPr id="3" name="内容占位符 2"/>
          <p:cNvSpPr>
            <a:spLocks noGrp="1"/>
          </p:cNvSpPr>
          <p:nvPr>
            <p:ph sz="quarter" idx="1"/>
          </p:nvPr>
        </p:nvSpPr>
        <p:spPr/>
        <p:txBody>
          <a:bodyPr>
            <a:normAutofit/>
          </a:bodyPr>
          <a:lstStyle/>
          <a:p>
            <a:pPr marL="292100" indent="-292100">
              <a:spcBef>
                <a:spcPct val="20000"/>
              </a:spcBef>
              <a:buClr>
                <a:srgbClr val="009999"/>
              </a:buClr>
              <a:buSzPct val="60000"/>
              <a:buNone/>
            </a:pPr>
            <a:endParaRPr lang="en-US" altLang="zh-CN" sz="1800" b="1" dirty="0">
              <a:solidFill>
                <a:srgbClr val="000000"/>
              </a:solidFill>
              <a:latin typeface="微软雅黑" pitchFamily="34" charset="-122"/>
              <a:ea typeface="微软雅黑" pitchFamily="34" charset="-122"/>
            </a:endParaRPr>
          </a:p>
          <a:p>
            <a:pPr marL="292100" indent="-292100">
              <a:spcBef>
                <a:spcPct val="20000"/>
              </a:spcBef>
              <a:buClr>
                <a:srgbClr val="009999"/>
              </a:buClr>
              <a:buSzPct val="60000"/>
              <a:buNone/>
            </a:pPr>
            <a:r>
              <a:rPr lang="en-US" altLang="zh-CN" sz="2000" b="1" dirty="0">
                <a:solidFill>
                  <a:srgbClr val="000000"/>
                </a:solidFill>
                <a:latin typeface="微软雅黑" pitchFamily="34" charset="-122"/>
                <a:ea typeface="微软雅黑" pitchFamily="34" charset="-122"/>
              </a:rPr>
              <a:t>Munitions and Material         	Chemical Agents</a:t>
            </a:r>
          </a:p>
          <a:p>
            <a:pPr marL="292100" indent="-292100">
              <a:spcBef>
                <a:spcPct val="20000"/>
              </a:spcBef>
              <a:buClr>
                <a:srgbClr val="009999"/>
              </a:buClr>
              <a:buSzPct val="60000"/>
              <a:buFont typeface="Monotype Sorts" pitchFamily="2" charset="2"/>
              <a:buChar char="n"/>
            </a:pPr>
            <a:endParaRPr lang="en-US" altLang="zh-CN" sz="1600" dirty="0">
              <a:solidFill>
                <a:srgbClr val="000000"/>
              </a:solidFill>
              <a:latin typeface="微软雅黑" pitchFamily="34" charset="-122"/>
              <a:ea typeface="微软雅黑" pitchFamily="34" charset="-122"/>
            </a:endParaRPr>
          </a:p>
          <a:p>
            <a:pPr marL="292100" indent="-292100">
              <a:spcBef>
                <a:spcPct val="20000"/>
              </a:spcBef>
              <a:buClr>
                <a:srgbClr val="009999"/>
              </a:buClr>
              <a:buSzPct val="60000"/>
              <a:buNone/>
            </a:pPr>
            <a:r>
              <a:rPr lang="en-US" altLang="zh-CN" sz="1600" dirty="0">
                <a:solidFill>
                  <a:srgbClr val="000000"/>
                </a:solidFill>
                <a:latin typeface="微软雅黑" pitchFamily="34" charset="-122"/>
                <a:ea typeface="微软雅黑" pitchFamily="34" charset="-122"/>
              </a:rPr>
              <a:t> </a:t>
            </a:r>
            <a:r>
              <a:rPr lang="en-US" altLang="zh-CN" sz="2000" dirty="0">
                <a:solidFill>
                  <a:srgbClr val="000000"/>
                </a:solidFill>
                <a:latin typeface="微软雅黑" pitchFamily="34" charset="-122"/>
                <a:ea typeface="微软雅黑" pitchFamily="34" charset="-122"/>
              </a:rPr>
              <a:t>High Explosives			 Mustard</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Improvised Explosive Device (IED)	 </a:t>
            </a:r>
            <a:r>
              <a:rPr lang="en-US" altLang="zh-CN" sz="2000" dirty="0" err="1">
                <a:solidFill>
                  <a:srgbClr val="000000"/>
                </a:solidFill>
                <a:latin typeface="微软雅黑" pitchFamily="34" charset="-122"/>
                <a:ea typeface="微软雅黑" pitchFamily="34" charset="-122"/>
              </a:rPr>
              <a:t>Lewsite</a:t>
            </a:r>
            <a:r>
              <a:rPr lang="en-US" altLang="zh-CN" sz="2000" dirty="0">
                <a:solidFill>
                  <a:srgbClr val="000000"/>
                </a:solidFill>
                <a:latin typeface="微软雅黑" pitchFamily="34" charset="-122"/>
                <a:ea typeface="微软雅黑" pitchFamily="34" charset="-122"/>
              </a:rPr>
              <a:t>, Clark		</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Suspected munitions			 Phosgene	</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Projectiles				 Smoke</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Mortars				</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Mines					</a:t>
            </a: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a:t>
            </a:r>
            <a:r>
              <a:rPr lang="en-US" altLang="zh-CN" sz="2000" dirty="0" err="1">
                <a:solidFill>
                  <a:srgbClr val="000000"/>
                </a:solidFill>
                <a:latin typeface="微软雅黑" pitchFamily="34" charset="-122"/>
                <a:ea typeface="微软雅黑" pitchFamily="34" charset="-122"/>
              </a:rPr>
              <a:t>Fuzes</a:t>
            </a:r>
            <a:endParaRPr lang="en-US" altLang="zh-CN" sz="2000" dirty="0">
              <a:solidFill>
                <a:srgbClr val="000000"/>
              </a:solidFill>
              <a:latin typeface="微软雅黑" pitchFamily="34" charset="-122"/>
              <a:ea typeface="微软雅黑" pitchFamily="34" charset="-122"/>
            </a:endParaRP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Misc. </a:t>
            </a:r>
            <a:r>
              <a:rPr lang="en-US" altLang="zh-CN" sz="2000" dirty="0" err="1">
                <a:solidFill>
                  <a:srgbClr val="000000"/>
                </a:solidFill>
                <a:latin typeface="微软雅黑" pitchFamily="34" charset="-122"/>
                <a:ea typeface="微软雅黑" pitchFamily="34" charset="-122"/>
              </a:rPr>
              <a:t>Energetics</a:t>
            </a:r>
            <a:endParaRPr lang="en-US" altLang="zh-CN" sz="2000" dirty="0">
              <a:solidFill>
                <a:srgbClr val="000000"/>
              </a:solidFill>
              <a:latin typeface="微软雅黑" pitchFamily="34" charset="-122"/>
              <a:ea typeface="微软雅黑" pitchFamily="34" charset="-122"/>
            </a:endParaRPr>
          </a:p>
          <a:p>
            <a:pPr marL="292100" indent="-292100">
              <a:spcBef>
                <a:spcPct val="20000"/>
              </a:spcBef>
              <a:buClr>
                <a:srgbClr val="009999"/>
              </a:buClr>
              <a:buSzPct val="60000"/>
              <a:buNone/>
            </a:pPr>
            <a:r>
              <a:rPr lang="en-US" altLang="zh-CN" sz="2000" dirty="0">
                <a:solidFill>
                  <a:srgbClr val="000000"/>
                </a:solidFill>
                <a:latin typeface="微软雅黑" pitchFamily="34" charset="-122"/>
                <a:ea typeface="微软雅黑" pitchFamily="34" charset="-122"/>
              </a:rPr>
              <a:t> White Phosphorus</a:t>
            </a:r>
            <a:endParaRPr lang="en-US" altLang="zh-CN" sz="2000" dirty="0">
              <a:latin typeface="微软雅黑" pitchFamily="34" charset="-122"/>
              <a:ea typeface="微软雅黑"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ea typeface="微软雅黑" pitchFamily="34" charset="-122"/>
                <a:cs typeface="Arial Unicode MS" pitchFamily="34" charset="-122"/>
              </a:rPr>
              <a:t>Disposed UXO and Ammunitions </a:t>
            </a:r>
            <a:endParaRPr lang="zh-CN" altLang="en-US" sz="2800" b="1" dirty="0">
              <a:solidFill>
                <a:schemeClr val="tx1"/>
              </a:solidFill>
              <a:ea typeface="微软雅黑" pitchFamily="34" charset="-122"/>
              <a:cs typeface="Arial Unicode MS" pitchFamily="34" charset="-122"/>
            </a:endParaRPr>
          </a:p>
        </p:txBody>
      </p:sp>
      <p:pic>
        <p:nvPicPr>
          <p:cNvPr id="4" name="内容占位符 3" descr="CDC 102.png"/>
          <p:cNvPicPr>
            <a:picLocks noGrp="1" noChangeAspect="1"/>
          </p:cNvPicPr>
          <p:nvPr>
            <p:ph sz="quarter" idx="1"/>
          </p:nvPr>
        </p:nvPicPr>
        <p:blipFill>
          <a:blip r:embed="rId2" cstate="print"/>
          <a:stretch>
            <a:fillRect/>
          </a:stretch>
        </p:blipFill>
        <p:spPr>
          <a:xfrm>
            <a:off x="428596" y="1928802"/>
            <a:ext cx="8286808" cy="4595834"/>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ea typeface="微软雅黑" pitchFamily="34" charset="-122"/>
                <a:cs typeface="Arial Unicode MS" pitchFamily="34" charset="-122"/>
              </a:rPr>
              <a:t>Design Elements</a:t>
            </a:r>
            <a:endParaRPr lang="zh-CN" altLang="en-US" sz="2800" b="1" dirty="0">
              <a:solidFill>
                <a:schemeClr val="tx1"/>
              </a:solidFill>
              <a:ea typeface="微软雅黑" pitchFamily="34" charset="-122"/>
              <a:cs typeface="Arial Unicode MS" pitchFamily="34" charset="-122"/>
            </a:endParaRPr>
          </a:p>
        </p:txBody>
      </p:sp>
      <p:sp>
        <p:nvSpPr>
          <p:cNvPr id="3" name="内容占位符 2"/>
          <p:cNvSpPr>
            <a:spLocks noGrp="1"/>
          </p:cNvSpPr>
          <p:nvPr>
            <p:ph sz="quarter" idx="1"/>
          </p:nvPr>
        </p:nvSpPr>
        <p:spPr>
          <a:xfrm>
            <a:off x="914400" y="1447800"/>
            <a:ext cx="7772400" cy="5053034"/>
          </a:xfrm>
        </p:spPr>
        <p:txBody>
          <a:bodyPr>
            <a:normAutofit fontScale="25000" lnSpcReduction="20000"/>
          </a:bodyPr>
          <a:lstStyle/>
          <a:p>
            <a:endParaRPr lang="en-US" sz="7200" dirty="0">
              <a:latin typeface="微软雅黑" pitchFamily="34" charset="-122"/>
              <a:ea typeface="微软雅黑" pitchFamily="34" charset="-122"/>
            </a:endParaRPr>
          </a:p>
          <a:p>
            <a:r>
              <a:rPr lang="en-US" sz="7200" dirty="0">
                <a:latin typeface="微软雅黑" pitchFamily="34" charset="-122"/>
                <a:ea typeface="微软雅黑" pitchFamily="34" charset="-122"/>
              </a:rPr>
              <a:t>Donovan CDC consists of an elongated double-walled steel structure which is precisely designed to handle sudden impact from shock wave;</a:t>
            </a:r>
          </a:p>
          <a:p>
            <a:r>
              <a:rPr lang="en-US" sz="7200" dirty="0">
                <a:latin typeface="微软雅黑" pitchFamily="34" charset="-122"/>
                <a:ea typeface="微软雅黑" pitchFamily="34" charset="-122"/>
              </a:rPr>
              <a:t>Access door is designed for charging batches of explosive and a vent door for discharging after each detonation;</a:t>
            </a:r>
          </a:p>
          <a:p>
            <a:r>
              <a:rPr lang="en-US" sz="7200" dirty="0" err="1">
                <a:latin typeface="微软雅黑" pitchFamily="34" charset="-122"/>
                <a:ea typeface="微软雅黑" pitchFamily="34" charset="-122"/>
              </a:rPr>
              <a:t>Orificed</a:t>
            </a:r>
            <a:r>
              <a:rPr lang="en-US" sz="7200" dirty="0">
                <a:latin typeface="微软雅黑" pitchFamily="34" charset="-122"/>
                <a:ea typeface="微软雅黑" pitchFamily="34" charset="-122"/>
              </a:rPr>
              <a:t> vent pipes penetrate the chamber walls to controllably release explosion products into exhaust manifolds; </a:t>
            </a:r>
          </a:p>
          <a:p>
            <a:r>
              <a:rPr lang="en-US" sz="7200" dirty="0">
                <a:latin typeface="微软雅黑" pitchFamily="34" charset="-122"/>
                <a:ea typeface="微软雅黑" pitchFamily="34" charset="-122"/>
              </a:rPr>
              <a:t>A steel Fragmentation Containment Unit (FCU) is designed to capture shrapnel and debris during the detonation; Chamber interior wall is bolted with armor plates for easy replacement;  </a:t>
            </a:r>
          </a:p>
          <a:p>
            <a:r>
              <a:rPr lang="en-US" sz="7200" dirty="0">
                <a:latin typeface="微软雅黑" pitchFamily="34" charset="-122"/>
                <a:ea typeface="微软雅黑" pitchFamily="34" charset="-122"/>
              </a:rPr>
              <a:t>The hollows formed between the inner and outer steel wall and inside cavities of access and vent door are filled with a granular shock-damping silica sand which is introduced through filler openings at the top of chamber;  Chamber floor is filled with pea gravel; </a:t>
            </a:r>
          </a:p>
          <a:p>
            <a:r>
              <a:rPr lang="en-US" sz="7200" dirty="0">
                <a:latin typeface="微软雅黑" pitchFamily="34" charset="-122"/>
                <a:ea typeface="微软雅黑" pitchFamily="34" charset="-122"/>
              </a:rPr>
              <a:t>An expansion tank is attached to CDC to dampen shock wave released from manifolds;</a:t>
            </a:r>
          </a:p>
          <a:p>
            <a:r>
              <a:rPr lang="en-US" sz="7200" dirty="0">
                <a:latin typeface="微软雅黑" pitchFamily="34" charset="-122"/>
                <a:ea typeface="微软雅黑" pitchFamily="34" charset="-122"/>
              </a:rPr>
              <a:t>A </a:t>
            </a:r>
            <a:r>
              <a:rPr lang="en-US" sz="7200" dirty="0" err="1">
                <a:latin typeface="微软雅黑" pitchFamily="34" charset="-122"/>
                <a:ea typeface="微软雅黑" pitchFamily="34" charset="-122"/>
              </a:rPr>
              <a:t>Donalson</a:t>
            </a:r>
            <a:r>
              <a:rPr lang="en-US" sz="7200" dirty="0">
                <a:latin typeface="微软雅黑" pitchFamily="34" charset="-122"/>
                <a:ea typeface="微软雅黑" pitchFamily="34" charset="-122"/>
              </a:rPr>
              <a:t> </a:t>
            </a:r>
            <a:r>
              <a:rPr lang="en-US" sz="7200" dirty="0" err="1">
                <a:latin typeface="微软雅黑" pitchFamily="34" charset="-122"/>
                <a:ea typeface="微软雅黑" pitchFamily="34" charset="-122"/>
              </a:rPr>
              <a:t>Torit</a:t>
            </a:r>
            <a:r>
              <a:rPr lang="en-US" sz="7200" dirty="0">
                <a:latin typeface="微软雅黑" pitchFamily="34" charset="-122"/>
                <a:ea typeface="微软雅黑" pitchFamily="34" charset="-122"/>
              </a:rPr>
              <a:t> dust filtration system is installed to connect expansion tank to collect any emission from the CDC.      </a:t>
            </a:r>
          </a:p>
          <a:p>
            <a:endParaRPr lang="en-US" sz="7200" dirty="0">
              <a:latin typeface="微软雅黑" pitchFamily="34" charset="-122"/>
              <a:ea typeface="微软雅黑" pitchFamily="34" charset="-122"/>
            </a:endParaRPr>
          </a:p>
          <a:p>
            <a:endParaRPr lang="en-US" sz="7200" dirty="0">
              <a:latin typeface="微软雅黑" pitchFamily="34" charset="-122"/>
              <a:ea typeface="微软雅黑" pitchFamily="34" charset="-122"/>
            </a:endParaRPr>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Donovan CDC Diagram</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6" name="内容占位符 5" descr="CDC  Chart.png"/>
          <p:cNvPicPr>
            <a:picLocks noGrp="1" noChangeAspect="1"/>
          </p:cNvPicPr>
          <p:nvPr>
            <p:ph sz="quarter" idx="1"/>
          </p:nvPr>
        </p:nvPicPr>
        <p:blipFill>
          <a:blip r:embed="rId2" cstate="print"/>
          <a:stretch>
            <a:fillRect/>
          </a:stretch>
        </p:blipFill>
        <p:spPr>
          <a:xfrm>
            <a:off x="857224" y="1500174"/>
            <a:ext cx="7643865" cy="4929222"/>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Applications and Design Features</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a:xfrm>
            <a:off x="457200" y="1412776"/>
            <a:ext cx="8229600" cy="4713387"/>
          </a:xfrm>
        </p:spPr>
        <p:txBody>
          <a:bodyPr>
            <a:normAutofit fontScale="92500" lnSpcReduction="10000"/>
          </a:bodyPr>
          <a:lstStyle/>
          <a:p>
            <a:endParaRPr lang="en-US" sz="1800" dirty="0">
              <a:latin typeface="微软雅黑" pitchFamily="34" charset="-122"/>
              <a:ea typeface="微软雅黑" pitchFamily="34" charset="-122"/>
            </a:endParaRPr>
          </a:p>
          <a:p>
            <a:r>
              <a:rPr lang="en-US" sz="1800" dirty="0">
                <a:latin typeface="微软雅黑" pitchFamily="34" charset="-122"/>
                <a:ea typeface="微软雅黑" pitchFamily="34" charset="-122"/>
              </a:rPr>
              <a:t>Demilitarization (detonation of old or unserviceable munitions) ;</a:t>
            </a:r>
          </a:p>
          <a:p>
            <a:r>
              <a:rPr lang="en-US" sz="1800" dirty="0">
                <a:latin typeface="微软雅黑" pitchFamily="34" charset="-122"/>
                <a:ea typeface="微软雅黑" pitchFamily="34" charset="-122"/>
              </a:rPr>
              <a:t>Destruction of chemical warfare material (CWM);</a:t>
            </a:r>
          </a:p>
          <a:p>
            <a:r>
              <a:rPr lang="en-US" sz="1800" dirty="0">
                <a:latin typeface="微软雅黑" pitchFamily="34" charset="-122"/>
                <a:ea typeface="微软雅黑" pitchFamily="34" charset="-122"/>
              </a:rPr>
              <a:t>Render-safe technology for counter terrorism activities;</a:t>
            </a:r>
          </a:p>
          <a:p>
            <a:r>
              <a:rPr lang="en-US" sz="1800" dirty="0">
                <a:latin typeface="微软雅黑" pitchFamily="34" charset="-122"/>
                <a:ea typeface="微软雅黑" pitchFamily="34" charset="-122"/>
              </a:rPr>
              <a:t>Emergency Response Technology (UXO) Safe detonation near populated areas;</a:t>
            </a:r>
          </a:p>
          <a:p>
            <a:r>
              <a:rPr lang="en-US" sz="1800" dirty="0">
                <a:latin typeface="微软雅黑" pitchFamily="34" charset="-122"/>
                <a:ea typeface="微软雅黑" pitchFamily="34" charset="-122"/>
              </a:rPr>
              <a:t>Destruction of suspected explosive devices and ammunitions;</a:t>
            </a:r>
          </a:p>
          <a:p>
            <a:r>
              <a:rPr lang="en-US" sz="1800" dirty="0">
                <a:latin typeface="微软雅黑" pitchFamily="34" charset="-122"/>
                <a:ea typeface="微软雅黑" pitchFamily="34" charset="-122"/>
              </a:rPr>
              <a:t>Forensic analysis and explosives simulation testing and data collection;</a:t>
            </a:r>
          </a:p>
          <a:p>
            <a:r>
              <a:rPr lang="en-US" sz="1800" dirty="0">
                <a:latin typeface="微软雅黑" pitchFamily="34" charset="-122"/>
                <a:ea typeface="微软雅黑" pitchFamily="34" charset="-122"/>
              </a:rPr>
              <a:t>Explosive Ordnance Disposal (EOD) operation; </a:t>
            </a:r>
          </a:p>
          <a:p>
            <a:r>
              <a:rPr lang="en-US" altLang="zh-CN" sz="1800" dirty="0">
                <a:latin typeface="微软雅黑" pitchFamily="34" charset="-122"/>
                <a:ea typeface="微软雅黑" pitchFamily="34" charset="-122"/>
              </a:rPr>
              <a:t>Donovan Controlled Detonation Chamber (CDC) is designed with stationary and transportation version;</a:t>
            </a:r>
          </a:p>
          <a:p>
            <a:r>
              <a:rPr lang="en-US" altLang="zh-CN" sz="1800" dirty="0">
                <a:latin typeface="微软雅黑" pitchFamily="34" charset="-122"/>
                <a:ea typeface="微软雅黑" pitchFamily="34" charset="-122"/>
              </a:rPr>
              <a:t>Stationary CDC is used for destroying in high capacity (a NEW of minimum 50lb TNT per detonation) with higher productivity;  </a:t>
            </a:r>
          </a:p>
          <a:p>
            <a:r>
              <a:rPr lang="en-US" altLang="zh-CN" sz="1800" dirty="0">
                <a:latin typeface="微软雅黑" pitchFamily="34" charset="-122"/>
                <a:ea typeface="微软雅黑" pitchFamily="34" charset="-122"/>
              </a:rPr>
              <a:t>Transportable CDC is used for accessing to </a:t>
            </a:r>
            <a:r>
              <a:rPr lang="en-US" sz="1800" dirty="0">
                <a:latin typeface="微软雅黑" pitchFamily="34" charset="-122"/>
                <a:ea typeface="微软雅黑" pitchFamily="34" charset="-122"/>
              </a:rPr>
              <a:t>remote sites for explosive disposal operation (a NEW of 25lb TNT per detonation) or delivery of extremely hazard materials.</a:t>
            </a:r>
          </a:p>
          <a:p>
            <a:endParaRPr lang="en-US" altLang="zh-CN" sz="1800" dirty="0">
              <a:latin typeface="微软雅黑" pitchFamily="34" charset="-122"/>
              <a:ea typeface="微软雅黑" pitchFamily="34" charset="-122"/>
            </a:endParaRPr>
          </a:p>
          <a:p>
            <a:endParaRPr lang="en-US" altLang="zh-CN" sz="2400" dirty="0"/>
          </a:p>
          <a:p>
            <a:endParaRPr lang="en-US" altLang="zh-CN" sz="2400" dirty="0"/>
          </a:p>
          <a:p>
            <a:endParaRPr lang="zh-CN"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Belgium WWI CWM Destruction</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p:txBody>
          <a:bodyPr/>
          <a:lstStyle/>
          <a:p>
            <a:r>
              <a:rPr lang="en-US" altLang="zh-CN" sz="1800" dirty="0">
                <a:latin typeface="微软雅黑" pitchFamily="34" charset="-122"/>
                <a:ea typeface="微软雅黑" pitchFamily="34" charset="-122"/>
              </a:rPr>
              <a:t>Testing completed by US Army and Belgium MOD on recovered WWI Chemical Warfare Material (CWM) at </a:t>
            </a:r>
            <a:r>
              <a:rPr lang="en-US" altLang="zh-CN" sz="1800" dirty="0" err="1">
                <a:latin typeface="微软雅黑" pitchFamily="34" charset="-122"/>
                <a:ea typeface="微软雅黑" pitchFamily="34" charset="-122"/>
              </a:rPr>
              <a:t>Poekapelle</a:t>
            </a:r>
            <a:r>
              <a:rPr lang="en-US" altLang="zh-CN" sz="1800" dirty="0">
                <a:latin typeface="微软雅黑" pitchFamily="34" charset="-122"/>
                <a:ea typeface="微软雅黑" pitchFamily="34" charset="-122"/>
              </a:rPr>
              <a:t>, Belgium:</a:t>
            </a:r>
          </a:p>
          <a:p>
            <a:pPr lvl="1"/>
            <a:r>
              <a:rPr lang="en-US" altLang="zh-CN" sz="1800" dirty="0">
                <a:latin typeface="微软雅黑" pitchFamily="34" charset="-122"/>
                <a:ea typeface="微软雅黑" pitchFamily="34" charset="-122"/>
              </a:rPr>
              <a:t>77 mm CLARK (I and II) ,77 mm mustard, 77 mm phosgene, 81 mm smoke and 81 mm white phosphorous;                              </a:t>
            </a:r>
          </a:p>
          <a:p>
            <a:pPr lvl="1"/>
            <a:r>
              <a:rPr lang="en-US" altLang="zh-CN" sz="1800" dirty="0">
                <a:latin typeface="微软雅黑" pitchFamily="34" charset="-122"/>
                <a:ea typeface="微软雅黑" pitchFamily="34" charset="-122"/>
              </a:rPr>
              <a:t>Joint US Army and Belgium MOD report concluded CDC capable of destroying CWM shells;</a:t>
            </a:r>
          </a:p>
          <a:p>
            <a:r>
              <a:rPr lang="en-US" altLang="zh-CN" sz="1800" dirty="0">
                <a:latin typeface="微软雅黑" pitchFamily="34" charset="-122"/>
                <a:ea typeface="微软雅黑" pitchFamily="34" charset="-122"/>
              </a:rPr>
              <a:t>CDC has successfully destroyed above CWM shells.</a:t>
            </a:r>
          </a:p>
          <a:p>
            <a:pPr lvl="1"/>
            <a:endParaRPr lang="en-US" altLang="zh-CN" sz="1400" dirty="0">
              <a:ea typeface="宋体" charset="-122"/>
            </a:endParaRPr>
          </a:p>
          <a:p>
            <a:pPr lvl="1"/>
            <a:endParaRPr lang="en-US" altLang="zh-CN" sz="1400" dirty="0">
              <a:ea typeface="宋体" charset="-122"/>
            </a:endParaRPr>
          </a:p>
          <a:p>
            <a:pPr lvl="1"/>
            <a:endParaRPr lang="en-US" altLang="zh-CN" sz="1400" dirty="0">
              <a:ea typeface="宋体" charset="-122"/>
            </a:endParaRPr>
          </a:p>
        </p:txBody>
      </p:sp>
      <p:pic>
        <p:nvPicPr>
          <p:cNvPr id="4" name="图片 3" descr="CDC-112.jpg"/>
          <p:cNvPicPr>
            <a:picLocks noChangeAspect="1"/>
          </p:cNvPicPr>
          <p:nvPr/>
        </p:nvPicPr>
        <p:blipFill>
          <a:blip r:embed="rId2" cstate="print"/>
          <a:stretch>
            <a:fillRect/>
          </a:stretch>
        </p:blipFill>
        <p:spPr>
          <a:xfrm>
            <a:off x="1142976" y="3714752"/>
            <a:ext cx="3143272" cy="2445450"/>
          </a:xfrm>
          <a:prstGeom prst="rect">
            <a:avLst/>
          </a:prstGeom>
        </p:spPr>
      </p:pic>
      <p:pic>
        <p:nvPicPr>
          <p:cNvPr id="5" name="图片 4" descr="CDC-113.png"/>
          <p:cNvPicPr>
            <a:picLocks noChangeAspect="1"/>
          </p:cNvPicPr>
          <p:nvPr/>
        </p:nvPicPr>
        <p:blipFill>
          <a:blip r:embed="rId3" cstate="print"/>
          <a:stretch>
            <a:fillRect/>
          </a:stretch>
        </p:blipFill>
        <p:spPr>
          <a:xfrm>
            <a:off x="4357686" y="3714752"/>
            <a:ext cx="3490275" cy="24288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Stationary CDC </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8" name="内容占位符 7" descr="CDC-109.png"/>
          <p:cNvPicPr>
            <a:picLocks noGrp="1" noChangeAspect="1"/>
          </p:cNvPicPr>
          <p:nvPr>
            <p:ph sz="quarter" idx="1"/>
          </p:nvPr>
        </p:nvPicPr>
        <p:blipFill>
          <a:blip r:embed="rId2" cstate="print"/>
          <a:stretch>
            <a:fillRect/>
          </a:stretch>
        </p:blipFill>
        <p:spPr>
          <a:xfrm>
            <a:off x="5072066" y="1785926"/>
            <a:ext cx="3786214" cy="4857784"/>
          </a:xfrm>
        </p:spPr>
      </p:pic>
      <p:pic>
        <p:nvPicPr>
          <p:cNvPr id="9" name="图片 8" descr="CDC-107.jpg"/>
          <p:cNvPicPr>
            <a:picLocks noChangeAspect="1"/>
          </p:cNvPicPr>
          <p:nvPr/>
        </p:nvPicPr>
        <p:blipFill>
          <a:blip r:embed="rId3" cstate="print"/>
          <a:stretch>
            <a:fillRect/>
          </a:stretch>
        </p:blipFill>
        <p:spPr>
          <a:xfrm>
            <a:off x="214282" y="1785926"/>
            <a:ext cx="4857784" cy="48577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Stationary CDC </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4" name="内容占位符 3" descr="CDC-100.jpg"/>
          <p:cNvPicPr>
            <a:picLocks noGrp="1" noChangeAspect="1"/>
          </p:cNvPicPr>
          <p:nvPr>
            <p:ph sz="quarter" idx="1"/>
          </p:nvPr>
        </p:nvPicPr>
        <p:blipFill>
          <a:blip r:embed="rId2" cstate="print"/>
          <a:stretch>
            <a:fillRect/>
          </a:stretch>
        </p:blipFill>
        <p:spPr>
          <a:xfrm>
            <a:off x="2411760" y="1500174"/>
            <a:ext cx="4752528" cy="507209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0034" y="274638"/>
            <a:ext cx="8186766" cy="1143000"/>
          </a:xfrm>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Stationary CDC with Filtration System</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6" name="内容占位符 5" descr="CDC-106.jpg"/>
          <p:cNvPicPr>
            <a:picLocks noGrp="1" noChangeAspect="1"/>
          </p:cNvPicPr>
          <p:nvPr>
            <p:ph sz="quarter" idx="1"/>
          </p:nvPr>
        </p:nvPicPr>
        <p:blipFill>
          <a:blip r:embed="rId2" cstate="print"/>
          <a:stretch>
            <a:fillRect/>
          </a:stretch>
        </p:blipFill>
        <p:spPr>
          <a:xfrm>
            <a:off x="214282" y="1714488"/>
            <a:ext cx="8715436" cy="492922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Transportable CDC</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7" name="内容占位符 6" descr="CDC-108.jpg"/>
          <p:cNvPicPr>
            <a:picLocks noGrp="1" noChangeAspect="1"/>
          </p:cNvPicPr>
          <p:nvPr>
            <p:ph sz="quarter" idx="1"/>
          </p:nvPr>
        </p:nvPicPr>
        <p:blipFill>
          <a:blip r:embed="rId2" cstate="print"/>
          <a:stretch>
            <a:fillRect/>
          </a:stretch>
        </p:blipFill>
        <p:spPr>
          <a:xfrm>
            <a:off x="500034" y="2214554"/>
            <a:ext cx="8143932" cy="378621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357166"/>
            <a:ext cx="8629656" cy="1143000"/>
          </a:xfrm>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Transportable CDC in Operation</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7" name="内容占位符 6" descr="CDC3.png"/>
          <p:cNvPicPr>
            <a:picLocks noGrp="1" noChangeAspect="1"/>
          </p:cNvPicPr>
          <p:nvPr>
            <p:ph sz="quarter" idx="1"/>
          </p:nvPr>
        </p:nvPicPr>
        <p:blipFill>
          <a:blip r:embed="rId2" cstate="print"/>
          <a:stretch>
            <a:fillRect/>
          </a:stretch>
        </p:blipFill>
        <p:spPr>
          <a:xfrm>
            <a:off x="642910" y="1857364"/>
            <a:ext cx="7858180" cy="4357718"/>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Donovan Portable Chamber</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a:xfrm>
            <a:off x="914400" y="1447800"/>
            <a:ext cx="7772400" cy="5005536"/>
          </a:xfrm>
        </p:spPr>
        <p:txBody>
          <a:bodyPr>
            <a:normAutofit fontScale="92500" lnSpcReduction="20000"/>
          </a:bodyPr>
          <a:lstStyle/>
          <a:p>
            <a:r>
              <a:rPr lang="en-US" altLang="zh-CN" sz="1700" dirty="0">
                <a:latin typeface="微软雅黑" pitchFamily="34" charset="-122"/>
                <a:ea typeface="微软雅黑" pitchFamily="34" charset="-122"/>
              </a:rPr>
              <a:t>Most of portable explosive receptacles used in large public venues have failed to dispose suspected explosive devices, bombs and other hazardous materials discovered by police or general public during daily security inspection or anti-terrorism missions . Donovan Portable Chamber is designed to provide a most safe tool to provide 360 degree protection during explosive devices disposal;.</a:t>
            </a:r>
          </a:p>
          <a:p>
            <a:r>
              <a:rPr lang="en-US" altLang="zh-CN" sz="1700" dirty="0">
                <a:latin typeface="微软雅黑" pitchFamily="34" charset="-122"/>
                <a:ea typeface="微软雅黑" pitchFamily="34" charset="-122"/>
              </a:rPr>
              <a:t>The portable chamber is featured with multi-layer steel wall and shock wave passage manifold to allow immediate release of blast pressure and reduction of instant extreme temperature;</a:t>
            </a:r>
          </a:p>
          <a:p>
            <a:r>
              <a:rPr lang="en-US" altLang="zh-CN" sz="1700" dirty="0">
                <a:latin typeface="微软雅黑" pitchFamily="34" charset="-122"/>
                <a:ea typeface="微软雅黑" pitchFamily="34" charset="-122"/>
              </a:rPr>
              <a:t>An inner fragmentation containment tubular structure prevents shrapnel and debris from flying out of the unit;</a:t>
            </a:r>
          </a:p>
          <a:p>
            <a:r>
              <a:rPr lang="en-US" altLang="zh-CN" sz="1700" dirty="0">
                <a:latin typeface="微软雅黑" pitchFamily="34" charset="-122"/>
                <a:ea typeface="微软雅黑" pitchFamily="34" charset="-122"/>
              </a:rPr>
              <a:t>A battery-powered chassis allows the chamber to move in and out the buildings and reach to the places freely where suspected explosive devices are spotted;</a:t>
            </a:r>
          </a:p>
          <a:p>
            <a:r>
              <a:rPr lang="en-US" altLang="zh-CN" sz="1700" dirty="0">
                <a:latin typeface="微软雅黑" pitchFamily="34" charset="-122"/>
                <a:ea typeface="微软雅黑" pitchFamily="34" charset="-122"/>
              </a:rPr>
              <a:t>Each detonation can sustain 2kg of TNT which surpasses all existing products in the market;</a:t>
            </a:r>
          </a:p>
          <a:p>
            <a:r>
              <a:rPr lang="en-US" altLang="zh-CN" sz="1700" dirty="0">
                <a:latin typeface="微软雅黑" pitchFamily="34" charset="-122"/>
                <a:ea typeface="微软雅黑" pitchFamily="34" charset="-122"/>
              </a:rPr>
              <a:t>The chamber can be used repeatedly if It is properly maintained and operated.       </a:t>
            </a:r>
          </a:p>
          <a:p>
            <a:r>
              <a:rPr lang="en-US" altLang="zh-CN" sz="1700" dirty="0">
                <a:latin typeface="微软雅黑" pitchFamily="34" charset="-122"/>
                <a:ea typeface="微软雅黑" pitchFamily="34" charset="-122"/>
              </a:rPr>
              <a:t>The portable chamber can be deployed in airport, railway station, subway, stadium, shopping mall, convention center, public square where large crows are formed. </a:t>
            </a:r>
            <a:endParaRPr lang="zh-CN" altLang="en-US" sz="1700" dirty="0">
              <a:latin typeface="微软雅黑" pitchFamily="34" charset="-122"/>
              <a:ea typeface="微软雅黑"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Portable Chamber Side and Inner View</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4" name="内容占位符 3" descr="微信图片_20190411093225.jpg"/>
          <p:cNvPicPr>
            <a:picLocks noGrp="1" noChangeAspect="1"/>
          </p:cNvPicPr>
          <p:nvPr>
            <p:ph sz="quarter" idx="1"/>
          </p:nvPr>
        </p:nvPicPr>
        <p:blipFill>
          <a:blip r:embed="rId2" cstate="print"/>
          <a:stretch>
            <a:fillRect/>
          </a:stretch>
        </p:blipFill>
        <p:spPr>
          <a:xfrm>
            <a:off x="899592" y="1916832"/>
            <a:ext cx="3672408" cy="3384376"/>
          </a:xfrm>
        </p:spPr>
      </p:pic>
      <p:pic>
        <p:nvPicPr>
          <p:cNvPr id="5" name="内容占位符 7" descr="微信图片_20190411092644.jpg"/>
          <p:cNvPicPr>
            <a:picLocks noChangeAspect="1"/>
          </p:cNvPicPr>
          <p:nvPr/>
        </p:nvPicPr>
        <p:blipFill>
          <a:blip r:embed="rId3" cstate="print"/>
          <a:stretch>
            <a:fillRect/>
          </a:stretch>
        </p:blipFill>
        <p:spPr>
          <a:xfrm>
            <a:off x="4572000" y="1916832"/>
            <a:ext cx="4464496" cy="33843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Portable Chamber </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pic>
        <p:nvPicPr>
          <p:cNvPr id="4" name="内容占位符 7" descr="微信图片_20190411092634.jpg"/>
          <p:cNvPicPr>
            <a:picLocks noGrp="1" noChangeAspect="1"/>
          </p:cNvPicPr>
          <p:nvPr>
            <p:ph sz="quarter" idx="1"/>
          </p:nvPr>
        </p:nvPicPr>
        <p:blipFill>
          <a:blip r:embed="rId2" cstate="print"/>
          <a:stretch>
            <a:fillRect/>
          </a:stretch>
        </p:blipFill>
        <p:spPr>
          <a:xfrm>
            <a:off x="2195736" y="1844824"/>
            <a:ext cx="4896544" cy="4464496"/>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Environmental Testing Data</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a:xfrm>
            <a:off x="457200" y="1785927"/>
            <a:ext cx="8229600" cy="4307370"/>
          </a:xfrm>
        </p:spPr>
        <p:txBody>
          <a:bodyPr>
            <a:normAutofit/>
          </a:bodyPr>
          <a:lstStyle/>
          <a:p>
            <a:r>
              <a:rPr lang="en-US" altLang="zh-CN" sz="2400" b="1" dirty="0">
                <a:ea typeface="宋体" charset="-122"/>
              </a:rPr>
              <a:t>Air Emissions Testing</a:t>
            </a:r>
          </a:p>
          <a:p>
            <a:pPr lvl="1"/>
            <a:r>
              <a:rPr lang="en-US" altLang="zh-CN" sz="2000" dirty="0">
                <a:latin typeface="微软雅黑" pitchFamily="34" charset="-122"/>
                <a:ea typeface="微软雅黑" pitchFamily="34" charset="-122"/>
              </a:rPr>
              <a:t>Low emission rate for Criteria Pollutants:</a:t>
            </a:r>
          </a:p>
          <a:p>
            <a:pPr lvl="2"/>
            <a:r>
              <a:rPr lang="en-US" altLang="zh-CN" dirty="0">
                <a:latin typeface="微软雅黑" pitchFamily="34" charset="-122"/>
                <a:ea typeface="微软雅黑" pitchFamily="34" charset="-122"/>
              </a:rPr>
              <a:t>CO (7900 </a:t>
            </a:r>
            <a:r>
              <a:rPr lang="en-US" altLang="zh-CN" dirty="0" err="1">
                <a:latin typeface="微软雅黑" pitchFamily="34" charset="-122"/>
                <a:ea typeface="微软雅黑" pitchFamily="34" charset="-122"/>
              </a:rPr>
              <a:t>ppmv</a:t>
            </a:r>
            <a:r>
              <a:rPr lang="en-US" altLang="zh-CN" dirty="0">
                <a:latin typeface="微软雅黑" pitchFamily="34" charset="-122"/>
                <a:ea typeface="微软雅黑" pitchFamily="34" charset="-122"/>
              </a:rPr>
              <a:t>)</a:t>
            </a:r>
          </a:p>
          <a:p>
            <a:pPr lvl="2"/>
            <a:r>
              <a:rPr lang="en-US" altLang="zh-CN" dirty="0" err="1">
                <a:latin typeface="微软雅黑" pitchFamily="34" charset="-122"/>
                <a:ea typeface="微软雅黑" pitchFamily="34" charset="-122"/>
              </a:rPr>
              <a:t>NOx</a:t>
            </a:r>
            <a:r>
              <a:rPr lang="en-US" altLang="zh-CN" dirty="0">
                <a:latin typeface="微软雅黑" pitchFamily="34" charset="-122"/>
                <a:ea typeface="微软雅黑" pitchFamily="34" charset="-122"/>
              </a:rPr>
              <a:t> (NO</a:t>
            </a:r>
            <a:r>
              <a:rPr lang="en-US" altLang="zh-CN" baseline="-25000" dirty="0">
                <a:latin typeface="微软雅黑" pitchFamily="34" charset="-122"/>
                <a:ea typeface="微软雅黑" pitchFamily="34" charset="-122"/>
              </a:rPr>
              <a:t>2</a:t>
            </a:r>
            <a:r>
              <a:rPr lang="en-US" altLang="zh-CN" dirty="0">
                <a:latin typeface="微软雅黑" pitchFamily="34" charset="-122"/>
                <a:ea typeface="微软雅黑" pitchFamily="34" charset="-122"/>
              </a:rPr>
              <a:t>) (9.3 </a:t>
            </a:r>
            <a:r>
              <a:rPr lang="en-US" altLang="zh-CN" dirty="0" err="1">
                <a:latin typeface="微软雅黑" pitchFamily="34" charset="-122"/>
                <a:ea typeface="微软雅黑" pitchFamily="34" charset="-122"/>
              </a:rPr>
              <a:t>ppmv</a:t>
            </a:r>
            <a:r>
              <a:rPr lang="en-US" altLang="zh-CN" dirty="0">
                <a:latin typeface="微软雅黑" pitchFamily="34" charset="-122"/>
                <a:ea typeface="微软雅黑" pitchFamily="34" charset="-122"/>
              </a:rPr>
              <a:t>)</a:t>
            </a:r>
          </a:p>
          <a:p>
            <a:pPr lvl="2"/>
            <a:r>
              <a:rPr lang="en-US" altLang="zh-CN" dirty="0">
                <a:latin typeface="微软雅黑" pitchFamily="34" charset="-122"/>
                <a:ea typeface="微软雅黑" pitchFamily="34" charset="-122"/>
              </a:rPr>
              <a:t>Particulate Matter = 1.8 mg/</a:t>
            </a:r>
            <a:r>
              <a:rPr lang="en-US" altLang="zh-CN" dirty="0" err="1">
                <a:latin typeface="微软雅黑" pitchFamily="34" charset="-122"/>
                <a:ea typeface="微软雅黑" pitchFamily="34" charset="-122"/>
              </a:rPr>
              <a:t>dscm</a:t>
            </a:r>
            <a:endParaRPr lang="en-US" altLang="zh-CN" dirty="0">
              <a:latin typeface="微软雅黑" pitchFamily="34" charset="-122"/>
              <a:ea typeface="微软雅黑" pitchFamily="34" charset="-122"/>
            </a:endParaRPr>
          </a:p>
          <a:p>
            <a:pPr lvl="2"/>
            <a:r>
              <a:rPr lang="en-US" altLang="zh-CN" dirty="0">
                <a:latin typeface="微软雅黑" pitchFamily="34" charset="-122"/>
                <a:ea typeface="微软雅黑" pitchFamily="34" charset="-122"/>
              </a:rPr>
              <a:t>VOCs (10-20 mg/</a:t>
            </a:r>
            <a:r>
              <a:rPr lang="en-US" altLang="zh-CN" dirty="0" err="1">
                <a:latin typeface="微软雅黑" pitchFamily="34" charset="-122"/>
                <a:ea typeface="微软雅黑" pitchFamily="34" charset="-122"/>
              </a:rPr>
              <a:t>dscm</a:t>
            </a:r>
            <a:r>
              <a:rPr lang="en-US" altLang="zh-CN" dirty="0">
                <a:latin typeface="微软雅黑" pitchFamily="34" charset="-122"/>
                <a:ea typeface="微软雅黑" pitchFamily="34" charset="-122"/>
              </a:rPr>
              <a:t>)</a:t>
            </a:r>
          </a:p>
          <a:p>
            <a:pPr lvl="1"/>
            <a:r>
              <a:rPr lang="en-US" altLang="zh-CN" sz="2000" dirty="0">
                <a:latin typeface="微软雅黑" pitchFamily="34" charset="-122"/>
                <a:ea typeface="微软雅黑" pitchFamily="34" charset="-122"/>
              </a:rPr>
              <a:t>No SVOCs or </a:t>
            </a:r>
            <a:r>
              <a:rPr lang="en-US" altLang="zh-CN" sz="2000" dirty="0" err="1">
                <a:latin typeface="微软雅黑" pitchFamily="34" charset="-122"/>
                <a:ea typeface="微软雅黑" pitchFamily="34" charset="-122"/>
              </a:rPr>
              <a:t>energetics</a:t>
            </a:r>
            <a:r>
              <a:rPr lang="en-US" altLang="zh-CN" sz="2000" dirty="0">
                <a:latin typeface="微软雅黑" pitchFamily="34" charset="-122"/>
                <a:ea typeface="微软雅黑" pitchFamily="34" charset="-122"/>
              </a:rPr>
              <a:t> detected</a:t>
            </a:r>
          </a:p>
          <a:p>
            <a:pPr lvl="1"/>
            <a:r>
              <a:rPr lang="en-US" altLang="zh-CN" sz="2000" dirty="0">
                <a:latin typeface="微软雅黑" pitchFamily="34" charset="-122"/>
                <a:ea typeface="微软雅黑" pitchFamily="34" charset="-122"/>
              </a:rPr>
              <a:t>Metals: Mg (2440 </a:t>
            </a:r>
            <a:r>
              <a:rPr lang="en-US" altLang="zh-CN" sz="2000" dirty="0" err="1">
                <a:latin typeface="微软雅黑" pitchFamily="34" charset="-122"/>
                <a:ea typeface="微软雅黑" pitchFamily="34" charset="-122"/>
              </a:rPr>
              <a:t>ug</a:t>
            </a:r>
            <a:r>
              <a:rPr lang="en-US" altLang="zh-CN" sz="2000" dirty="0">
                <a:latin typeface="微软雅黑" pitchFamily="34" charset="-122"/>
                <a:ea typeface="微软雅黑" pitchFamily="34" charset="-122"/>
              </a:rPr>
              <a:t>/</a:t>
            </a:r>
            <a:r>
              <a:rPr lang="en-US" altLang="zh-CN" sz="2000" dirty="0" err="1">
                <a:latin typeface="微软雅黑" pitchFamily="34" charset="-122"/>
                <a:ea typeface="微软雅黑" pitchFamily="34" charset="-122"/>
              </a:rPr>
              <a:t>dscm</a:t>
            </a:r>
            <a:r>
              <a:rPr lang="en-US" altLang="zh-CN" sz="2000" dirty="0">
                <a:latin typeface="微软雅黑" pitchFamily="34" charset="-122"/>
                <a:ea typeface="微软雅黑" pitchFamily="34" charset="-122"/>
              </a:rPr>
              <a:t>), </a:t>
            </a:r>
            <a:r>
              <a:rPr lang="en-US" altLang="zh-CN" sz="2000" dirty="0" err="1">
                <a:latin typeface="微软雅黑" pitchFamily="34" charset="-122"/>
                <a:ea typeface="微软雅黑" pitchFamily="34" charset="-122"/>
              </a:rPr>
              <a:t>Mn</a:t>
            </a:r>
            <a:r>
              <a:rPr lang="en-US" altLang="zh-CN" sz="2000" dirty="0">
                <a:latin typeface="微软雅黑" pitchFamily="34" charset="-122"/>
                <a:ea typeface="微软雅黑" pitchFamily="34" charset="-122"/>
              </a:rPr>
              <a:t>, Fe, Zn, Al and Cu (100-400 </a:t>
            </a:r>
            <a:r>
              <a:rPr lang="en-US" altLang="zh-CN" sz="2000" dirty="0" err="1">
                <a:latin typeface="微软雅黑" pitchFamily="34" charset="-122"/>
                <a:ea typeface="微软雅黑" pitchFamily="34" charset="-122"/>
              </a:rPr>
              <a:t>ug</a:t>
            </a:r>
            <a:r>
              <a:rPr lang="en-US" altLang="zh-CN" sz="2000" dirty="0">
                <a:latin typeface="微软雅黑" pitchFamily="34" charset="-122"/>
                <a:ea typeface="微软雅黑" pitchFamily="34" charset="-122"/>
              </a:rPr>
              <a:t>/</a:t>
            </a:r>
            <a:r>
              <a:rPr lang="en-US" altLang="zh-CN" sz="2000" dirty="0" err="1">
                <a:latin typeface="微软雅黑" pitchFamily="34" charset="-122"/>
                <a:ea typeface="微软雅黑" pitchFamily="34" charset="-122"/>
              </a:rPr>
              <a:t>dscm</a:t>
            </a:r>
            <a:r>
              <a:rPr lang="en-US" altLang="zh-CN" sz="2000" dirty="0">
                <a:latin typeface="微软雅黑" pitchFamily="34" charset="-122"/>
                <a:ea typeface="微软雅黑" pitchFamily="34" charset="-122"/>
              </a:rPr>
              <a:t>) attributable to pea gravel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Environmental Testing Data</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5" name="内容占位符 4"/>
          <p:cNvSpPr>
            <a:spLocks noGrp="1"/>
          </p:cNvSpPr>
          <p:nvPr>
            <p:ph sz="quarter" idx="1"/>
          </p:nvPr>
        </p:nvSpPr>
        <p:spPr/>
        <p:txBody>
          <a:bodyPr>
            <a:normAutofit/>
          </a:bodyPr>
          <a:lstStyle/>
          <a:p>
            <a:endParaRPr lang="en-US" altLang="zh-CN" sz="2800" dirty="0">
              <a:latin typeface="微软雅黑" pitchFamily="34" charset="-122"/>
              <a:ea typeface="微软雅黑" pitchFamily="34" charset="-122"/>
            </a:endParaRPr>
          </a:p>
          <a:p>
            <a:r>
              <a:rPr lang="en-US" altLang="zh-CN" sz="2400" b="1" dirty="0">
                <a:ea typeface="宋体" charset="-122"/>
              </a:rPr>
              <a:t>Solid Waste Characterization</a:t>
            </a:r>
            <a:r>
              <a:rPr lang="en-US" altLang="zh-CN" sz="2400" dirty="0">
                <a:ea typeface="宋体" charset="-122"/>
              </a:rPr>
              <a:t> (pea gravel and </a:t>
            </a:r>
            <a:r>
              <a:rPr lang="en-US" altLang="zh-CN" sz="2400" dirty="0" err="1">
                <a:ea typeface="宋体" charset="-122"/>
              </a:rPr>
              <a:t>Torit</a:t>
            </a:r>
            <a:r>
              <a:rPr lang="en-US" altLang="zh-CN" sz="2400" dirty="0">
                <a:ea typeface="宋体" charset="-122"/>
              </a:rPr>
              <a:t> filter dust samples analyzed for TCLP parameters)</a:t>
            </a:r>
          </a:p>
          <a:p>
            <a:pPr lvl="1"/>
            <a:r>
              <a:rPr lang="en-US" altLang="zh-CN" sz="2000" dirty="0">
                <a:ea typeface="宋体" charset="-122"/>
              </a:rPr>
              <a:t>TCLP Volatiles (MEK at 0.055, limit 200 mg/L)</a:t>
            </a:r>
          </a:p>
          <a:p>
            <a:pPr lvl="1"/>
            <a:r>
              <a:rPr lang="en-US" altLang="zh-CN" sz="2000" dirty="0">
                <a:ea typeface="宋体" charset="-122"/>
              </a:rPr>
              <a:t>No detection of </a:t>
            </a:r>
            <a:r>
              <a:rPr lang="en-US" altLang="zh-CN" sz="2000" dirty="0" err="1">
                <a:ea typeface="宋体" charset="-122"/>
              </a:rPr>
              <a:t>semivolatiles</a:t>
            </a:r>
            <a:r>
              <a:rPr lang="en-US" altLang="zh-CN" sz="2000" dirty="0">
                <a:ea typeface="宋体" charset="-122"/>
              </a:rPr>
              <a:t> and TCLP metals</a:t>
            </a:r>
          </a:p>
          <a:p>
            <a:pPr lvl="1"/>
            <a:r>
              <a:rPr lang="en-US" altLang="zh-CN" sz="2000" dirty="0">
                <a:ea typeface="宋体" charset="-122"/>
              </a:rPr>
              <a:t>RDX detected in pea gravel (0.74 mg/kg) and dust (0.069 mg/kg)</a:t>
            </a:r>
          </a:p>
          <a:p>
            <a:pPr lvl="1"/>
            <a:r>
              <a:rPr lang="en-US" altLang="zh-CN" sz="2000" dirty="0">
                <a:ea typeface="宋体" charset="-122"/>
              </a:rPr>
              <a:t>Total metals in pea gravel comparable pre and post test except for increases in Cr (1.8 to 6.1 mg/kg) and Cu (3.3 to 161 mg/kg)</a:t>
            </a:r>
          </a:p>
          <a:p>
            <a:pPr>
              <a:buNone/>
            </a:pP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Environmental Testing Data</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p:txBody>
          <a:bodyPr/>
          <a:lstStyle/>
          <a:p>
            <a:r>
              <a:rPr lang="en-US" altLang="zh-CN" sz="2400" b="1" dirty="0">
                <a:ea typeface="宋体" charset="-122"/>
              </a:rPr>
              <a:t>Operator Protection Monitoring</a:t>
            </a:r>
            <a:endParaRPr lang="en-US" altLang="zh-CN" sz="2000" dirty="0">
              <a:ea typeface="宋体" charset="-122"/>
            </a:endParaRPr>
          </a:p>
          <a:p>
            <a:pPr lvl="1"/>
            <a:r>
              <a:rPr lang="en-US" altLang="zh-CN" sz="2000" dirty="0">
                <a:ea typeface="宋体" charset="-122"/>
              </a:rPr>
              <a:t>Particulate Matter (inside the chamber) = 9.3 ±15 mg/m</a:t>
            </a:r>
            <a:r>
              <a:rPr lang="en-US" altLang="zh-CN" sz="2000" baseline="30000" dirty="0">
                <a:ea typeface="宋体" charset="-122"/>
              </a:rPr>
              <a:t>3</a:t>
            </a:r>
            <a:r>
              <a:rPr lang="en-US" altLang="zh-CN" sz="2000" dirty="0">
                <a:ea typeface="宋体" charset="-122"/>
              </a:rPr>
              <a:t>. OSHA limit of 10 mg/m</a:t>
            </a:r>
            <a:r>
              <a:rPr lang="en-US" altLang="zh-CN" sz="2000" baseline="30000" dirty="0">
                <a:ea typeface="宋体" charset="-122"/>
              </a:rPr>
              <a:t>3 </a:t>
            </a:r>
            <a:r>
              <a:rPr lang="en-US" altLang="zh-CN" sz="2000" dirty="0">
                <a:ea typeface="宋体" charset="-122"/>
              </a:rPr>
              <a:t>(respiratory protection required)</a:t>
            </a:r>
          </a:p>
          <a:p>
            <a:pPr lvl="1"/>
            <a:r>
              <a:rPr lang="en-US" altLang="zh-CN" sz="2000" dirty="0">
                <a:ea typeface="宋体" charset="-122"/>
              </a:rPr>
              <a:t>VOCs were below OSHA TWA concentrations</a:t>
            </a:r>
          </a:p>
          <a:p>
            <a:pPr lvl="1"/>
            <a:r>
              <a:rPr lang="en-US" altLang="zh-CN" sz="2000" dirty="0">
                <a:ea typeface="宋体" charset="-122"/>
              </a:rPr>
              <a:t>Magnesium, iron, and aluminum averaged 0.32, 0.083, and 0.033 mg/m</a:t>
            </a:r>
            <a:r>
              <a:rPr lang="en-US" altLang="zh-CN" sz="2000" baseline="30000" dirty="0">
                <a:ea typeface="宋体" charset="-122"/>
              </a:rPr>
              <a:t>3</a:t>
            </a:r>
            <a:r>
              <a:rPr lang="en-US" altLang="zh-CN" sz="2000" dirty="0">
                <a:ea typeface="宋体" charset="-122"/>
              </a:rPr>
              <a:t>, respectively (OSHA limits at or above 5 mg/m</a:t>
            </a:r>
            <a:r>
              <a:rPr lang="en-US" altLang="zh-CN" sz="2000" baseline="30000" dirty="0">
                <a:ea typeface="宋体" charset="-122"/>
              </a:rPr>
              <a:t>3</a:t>
            </a:r>
            <a:r>
              <a:rPr lang="en-US" altLang="zh-CN" sz="2000" dirty="0">
                <a:ea typeface="宋体" charset="-122"/>
              </a:rPr>
              <a:t>) </a:t>
            </a:r>
          </a:p>
          <a:p>
            <a:pPr lvl="1"/>
            <a:r>
              <a:rPr lang="en-US" altLang="zh-CN" sz="2000" dirty="0">
                <a:ea typeface="宋体" charset="-122"/>
              </a:rPr>
              <a:t>Noise monitoring results (OSHA Limit 85 </a:t>
            </a:r>
            <a:r>
              <a:rPr lang="en-US" altLang="zh-CN" sz="2000" dirty="0" err="1">
                <a:ea typeface="宋体" charset="-122"/>
              </a:rPr>
              <a:t>dBA</a:t>
            </a:r>
            <a:r>
              <a:rPr lang="en-US" altLang="zh-CN" sz="2000" dirty="0">
                <a:ea typeface="宋体" charset="-122"/>
              </a:rPr>
              <a:t> 8-hr and 140 </a:t>
            </a:r>
            <a:r>
              <a:rPr lang="en-US" altLang="zh-CN" sz="2000" dirty="0" err="1">
                <a:ea typeface="宋体" charset="-122"/>
              </a:rPr>
              <a:t>dBC</a:t>
            </a:r>
            <a:r>
              <a:rPr lang="en-US" altLang="zh-CN" sz="2000" dirty="0">
                <a:ea typeface="宋体" charset="-122"/>
              </a:rPr>
              <a:t> instantaneous):</a:t>
            </a:r>
          </a:p>
          <a:p>
            <a:pPr lvl="2"/>
            <a:r>
              <a:rPr lang="en-US" altLang="zh-CN" dirty="0" err="1">
                <a:ea typeface="宋体" charset="-122"/>
              </a:rPr>
              <a:t>Det</a:t>
            </a:r>
            <a:r>
              <a:rPr lang="en-US" altLang="zh-CN" dirty="0">
                <a:ea typeface="宋体" charset="-122"/>
              </a:rPr>
              <a:t> Chamber baseline = 55 </a:t>
            </a:r>
            <a:r>
              <a:rPr lang="en-US" altLang="zh-CN" dirty="0" err="1">
                <a:ea typeface="宋体" charset="-122"/>
              </a:rPr>
              <a:t>dBA</a:t>
            </a:r>
            <a:r>
              <a:rPr lang="en-US" altLang="zh-CN" dirty="0">
                <a:ea typeface="宋体" charset="-122"/>
              </a:rPr>
              <a:t> at chamber door, instantaneous peak at detonation = 145 </a:t>
            </a:r>
            <a:r>
              <a:rPr lang="en-US" altLang="zh-CN" dirty="0" err="1">
                <a:ea typeface="宋体" charset="-122"/>
              </a:rPr>
              <a:t>dbA</a:t>
            </a:r>
            <a:endParaRPr lang="en-US" altLang="zh-CN" dirty="0">
              <a:ea typeface="宋体" charset="-122"/>
            </a:endParaRPr>
          </a:p>
          <a:p>
            <a:pPr lvl="2"/>
            <a:r>
              <a:rPr lang="en-US" altLang="zh-CN" dirty="0">
                <a:ea typeface="宋体" charset="-122"/>
              </a:rPr>
              <a:t>Near generator  = 80-95 </a:t>
            </a:r>
            <a:r>
              <a:rPr lang="en-US" altLang="zh-CN" dirty="0" err="1">
                <a:ea typeface="宋体" charset="-122"/>
              </a:rPr>
              <a:t>dBA</a:t>
            </a:r>
            <a:r>
              <a:rPr lang="en-US" altLang="zh-CN" dirty="0">
                <a:ea typeface="宋体" charset="-122"/>
              </a:rPr>
              <a:t> </a:t>
            </a:r>
          </a:p>
          <a:p>
            <a:endParaRPr lang="en-US" altLang="zh-CN" sz="2000" dirty="0">
              <a:ea typeface="宋体"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altLang="zh-CN" sz="2800" b="1" dirty="0">
                <a:solidFill>
                  <a:schemeClr val="tx1"/>
                </a:solidFill>
                <a:latin typeface="微软雅黑" pitchFamily="34" charset="-122"/>
                <a:ea typeface="微软雅黑" pitchFamily="34" charset="-122"/>
                <a:cs typeface="Arial Unicode MS" pitchFamily="34" charset="-122"/>
              </a:rPr>
              <a:t>Contact Us </a:t>
            </a:r>
            <a:endParaRPr lang="zh-CN" altLang="en-US" sz="2800" b="1" dirty="0">
              <a:solidFill>
                <a:schemeClr val="tx1"/>
              </a:solidFill>
              <a:latin typeface="微软雅黑" pitchFamily="34" charset="-122"/>
              <a:ea typeface="微软雅黑" pitchFamily="34" charset="-122"/>
              <a:cs typeface="Arial Unicode MS" pitchFamily="34" charset="-122"/>
            </a:endParaRPr>
          </a:p>
        </p:txBody>
      </p:sp>
      <p:sp>
        <p:nvSpPr>
          <p:cNvPr id="3" name="内容占位符 2"/>
          <p:cNvSpPr>
            <a:spLocks noGrp="1"/>
          </p:cNvSpPr>
          <p:nvPr>
            <p:ph sz="quarter" idx="1"/>
          </p:nvPr>
        </p:nvSpPr>
        <p:spPr/>
        <p:txBody>
          <a:bodyPr>
            <a:normAutofit/>
          </a:bodyPr>
          <a:lstStyle/>
          <a:p>
            <a:pPr>
              <a:buNone/>
            </a:pPr>
            <a:endParaRPr lang="en-US" altLang="zh-CN" dirty="0">
              <a:latin typeface="微软雅黑" pitchFamily="34" charset="-122"/>
              <a:ea typeface="微软雅黑" pitchFamily="34" charset="-122"/>
            </a:endParaRPr>
          </a:p>
          <a:p>
            <a:r>
              <a:rPr lang="en-US" altLang="zh-CN" sz="2400" b="1" dirty="0">
                <a:latin typeface="微软雅黑" pitchFamily="34" charset="-122"/>
                <a:ea typeface="微软雅黑" pitchFamily="34" charset="-122"/>
              </a:rPr>
              <a:t>Donovan Technology, Inc.</a:t>
            </a:r>
          </a:p>
          <a:p>
            <a:r>
              <a:rPr lang="en-US" altLang="zh-CN" sz="2400" b="1" dirty="0" err="1">
                <a:ea typeface="Arial Unicode MS" pitchFamily="34" charset="-122"/>
                <a:cs typeface="Arial Unicode MS" pitchFamily="34" charset="-122"/>
              </a:rPr>
              <a:t>Haideng</a:t>
            </a:r>
            <a:r>
              <a:rPr lang="en-US" altLang="zh-CN" sz="2400" b="1" dirty="0">
                <a:ea typeface="Arial Unicode MS" pitchFamily="34" charset="-122"/>
                <a:cs typeface="Arial Unicode MS" pitchFamily="34" charset="-122"/>
              </a:rPr>
              <a:t> Technical Service (Dalian) Co., Ltd.</a:t>
            </a:r>
            <a:endParaRPr lang="en-US" altLang="zh-CN" sz="2400" b="1" dirty="0">
              <a:latin typeface="微软雅黑" pitchFamily="34" charset="-122"/>
              <a:ea typeface="微软雅黑" pitchFamily="34" charset="-122"/>
            </a:endParaRPr>
          </a:p>
          <a:p>
            <a:r>
              <a:rPr lang="en-US" altLang="zh-CN" sz="2000" dirty="0">
                <a:latin typeface="微软雅黑" pitchFamily="34" charset="-122"/>
                <a:ea typeface="微软雅黑" pitchFamily="34" charset="-122"/>
              </a:rPr>
              <a:t>400 Williams Mine Road, Nortonville, KY 42442</a:t>
            </a:r>
          </a:p>
          <a:p>
            <a:r>
              <a:rPr lang="en-US" altLang="zh-CN" sz="2000" dirty="0">
                <a:latin typeface="微软雅黑" pitchFamily="34" charset="-122"/>
                <a:ea typeface="微软雅黑" pitchFamily="34" charset="-122"/>
              </a:rPr>
              <a:t>Contact: Sam Donovan</a:t>
            </a:r>
          </a:p>
          <a:p>
            <a:r>
              <a:rPr lang="en-US" altLang="zh-CN" sz="2000" dirty="0">
                <a:latin typeface="微软雅黑" pitchFamily="34" charset="-122"/>
                <a:ea typeface="微软雅黑" pitchFamily="34" charset="-122"/>
              </a:rPr>
              <a:t>Phone: (270) 676-3192</a:t>
            </a:r>
          </a:p>
          <a:p>
            <a:r>
              <a:rPr lang="en-US" altLang="zh-CN" sz="2000" dirty="0">
                <a:latin typeface="微软雅黑" pitchFamily="34" charset="-122"/>
                <a:ea typeface="微软雅黑" pitchFamily="34" charset="-122"/>
              </a:rPr>
              <a:t>Email:  sdonovan@dciedh.com</a:t>
            </a:r>
            <a:endParaRPr lang="zh-CN" altLang="en-US" dirty="0">
              <a:latin typeface="微软雅黑" pitchFamily="34" charset="-122"/>
              <a:ea typeface="微软雅黑" pitchFamily="34" charset="-122"/>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7959</TotalTime>
  <Words>1092</Words>
  <Application>Microsoft Office PowerPoint</Application>
  <PresentationFormat>On-screen Show (4:3)</PresentationFormat>
  <Paragraphs>125</Paragraphs>
  <Slides>21</Slides>
  <Notes>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平衡</vt:lpstr>
      <vt:lpstr>Demilitarization  Controlled  Detonation  Chamber (CDC)</vt:lpstr>
      <vt:lpstr>Technology and Compliance</vt:lpstr>
      <vt:lpstr>Decades of Proven Record</vt:lpstr>
      <vt:lpstr>Destruction Capability</vt:lpstr>
      <vt:lpstr>Disposed UXO and Ammunitions </vt:lpstr>
      <vt:lpstr>Design Elements</vt:lpstr>
      <vt:lpstr>Donovan CDC Diagram</vt:lpstr>
      <vt:lpstr>Applications and Design Features</vt:lpstr>
      <vt:lpstr>Belgium WWI CWM Destruction</vt:lpstr>
      <vt:lpstr>Stationary CDC </vt:lpstr>
      <vt:lpstr>Stationary CDC </vt:lpstr>
      <vt:lpstr>Stationary CDC with Filtration System</vt:lpstr>
      <vt:lpstr>Transportable CDC</vt:lpstr>
      <vt:lpstr>Transportable CDC in Operation</vt:lpstr>
      <vt:lpstr>Donovan Portable Chamber</vt:lpstr>
      <vt:lpstr>Portable Chamber Side and Inner View</vt:lpstr>
      <vt:lpstr>Portable Chamber </vt:lpstr>
      <vt:lpstr>Environmental Testing Data</vt:lpstr>
      <vt:lpstr>Environmental Testing Data</vt:lpstr>
      <vt:lpstr>Environmental Testing Data</vt:lpstr>
      <vt:lpstr>Contact 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移动爆炸室介绍</dc:title>
  <dc:creator>LENOVO</dc:creator>
  <cp:lastModifiedBy>Sam Donovan</cp:lastModifiedBy>
  <cp:revision>271</cp:revision>
  <dcterms:created xsi:type="dcterms:W3CDTF">2013-03-30T02:28:44Z</dcterms:created>
  <dcterms:modified xsi:type="dcterms:W3CDTF">2021-05-24T20:12:02Z</dcterms:modified>
</cp:coreProperties>
</file>